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8C97-EECF-4B63-A259-9072466A4632}" type="datetimeFigureOut">
              <a:rPr lang="de-DE" smtClean="0"/>
              <a:t>09.03.2020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C480-588F-4999-A7AD-CE823D8F72A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8C97-EECF-4B63-A259-9072466A4632}" type="datetimeFigureOut">
              <a:rPr lang="de-DE" smtClean="0"/>
              <a:t>09.03.2020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C480-588F-4999-A7AD-CE823D8F72A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8C97-EECF-4B63-A259-9072466A4632}" type="datetimeFigureOut">
              <a:rPr lang="de-DE" smtClean="0"/>
              <a:t>09.03.2020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C480-588F-4999-A7AD-CE823D8F72A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8C97-EECF-4B63-A259-9072466A4632}" type="datetimeFigureOut">
              <a:rPr lang="de-DE" smtClean="0"/>
              <a:t>09.03.2020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C480-588F-4999-A7AD-CE823D8F72A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8C97-EECF-4B63-A259-9072466A4632}" type="datetimeFigureOut">
              <a:rPr lang="de-DE" smtClean="0"/>
              <a:t>09.03.2020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C480-588F-4999-A7AD-CE823D8F72A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8C97-EECF-4B63-A259-9072466A4632}" type="datetimeFigureOut">
              <a:rPr lang="de-DE" smtClean="0"/>
              <a:t>09.03.2020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C480-588F-4999-A7AD-CE823D8F72A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8C97-EECF-4B63-A259-9072466A4632}" type="datetimeFigureOut">
              <a:rPr lang="de-DE" smtClean="0"/>
              <a:t>09.03.2020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C480-588F-4999-A7AD-CE823D8F72A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8C97-EECF-4B63-A259-9072466A4632}" type="datetimeFigureOut">
              <a:rPr lang="de-DE" smtClean="0"/>
              <a:t>09.03.2020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C480-588F-4999-A7AD-CE823D8F72A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8C97-EECF-4B63-A259-9072466A4632}" type="datetimeFigureOut">
              <a:rPr lang="de-DE" smtClean="0"/>
              <a:t>09.03.2020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C480-588F-4999-A7AD-CE823D8F72A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8C97-EECF-4B63-A259-9072466A4632}" type="datetimeFigureOut">
              <a:rPr lang="de-DE" smtClean="0"/>
              <a:t>09.03.2020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C480-588F-4999-A7AD-CE823D8F72A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8C97-EECF-4B63-A259-9072466A4632}" type="datetimeFigureOut">
              <a:rPr lang="de-DE" smtClean="0"/>
              <a:t>09.03.2020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C480-588F-4999-A7AD-CE823D8F72A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A8C97-EECF-4B63-A259-9072466A4632}" type="datetimeFigureOut">
              <a:rPr lang="de-DE" smtClean="0"/>
              <a:t>09.03.2020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8C480-588F-4999-A7AD-CE823D8F72A1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ydinli\Desktop\f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60648"/>
            <a:ext cx="7438571" cy="624840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>
                <a:latin typeface="Cambria" pitchFamily="18" charset="0"/>
                <a:ea typeface="Cambria" pitchFamily="18" charset="0"/>
                <a:cs typeface="Arial" pitchFamily="34" charset="0"/>
              </a:rPr>
              <a:t>Französisch - </a:t>
            </a:r>
            <a:r>
              <a:rPr lang="de-DE" dirty="0" err="1" smtClean="0">
                <a:latin typeface="Cambria" pitchFamily="18" charset="0"/>
                <a:ea typeface="Cambria" pitchFamily="18" charset="0"/>
                <a:cs typeface="Arial" pitchFamily="34" charset="0"/>
              </a:rPr>
              <a:t>français</a:t>
            </a:r>
            <a:endParaRPr lang="de-DE" dirty="0">
              <a:latin typeface="Cambria" pitchFamily="18" charset="0"/>
              <a:ea typeface="Cambria" pitchFamily="18" charset="0"/>
              <a:cs typeface="Arial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als 2. </a:t>
            </a:r>
            <a:r>
              <a:rPr lang="de-DE" dirty="0" err="1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Fremdesprache</a:t>
            </a:r>
            <a:endParaRPr lang="de-DE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mbria" pitchFamily="18" charset="0"/>
                <a:ea typeface="Cambria" pitchFamily="18" charset="0"/>
              </a:rPr>
              <a:t>Alles unbekannt???</a:t>
            </a:r>
            <a:endParaRPr lang="de-DE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latin typeface="Cambria" pitchFamily="18" charset="0"/>
                <a:ea typeface="Cambria" pitchFamily="18" charset="0"/>
              </a:rPr>
              <a:t>Merci, Baguette, Croissant, Pardon</a:t>
            </a:r>
          </a:p>
          <a:p>
            <a:r>
              <a:rPr lang="de-DE" dirty="0" smtClean="0">
                <a:latin typeface="Cambria" pitchFamily="18" charset="0"/>
                <a:ea typeface="Cambria" pitchFamily="18" charset="0"/>
              </a:rPr>
              <a:t>Paris, Marseille, Lyon, Nizza</a:t>
            </a:r>
          </a:p>
          <a:p>
            <a:r>
              <a:rPr lang="de-DE" dirty="0" smtClean="0">
                <a:latin typeface="Cambria" pitchFamily="18" charset="0"/>
                <a:ea typeface="Cambria" pitchFamily="18" charset="0"/>
              </a:rPr>
              <a:t>Eiffelturm, Notre-Dame</a:t>
            </a:r>
          </a:p>
          <a:p>
            <a:r>
              <a:rPr lang="de-DE" dirty="0" smtClean="0">
                <a:latin typeface="Cambria" pitchFamily="18" charset="0"/>
                <a:ea typeface="Cambria" pitchFamily="18" charset="0"/>
              </a:rPr>
              <a:t>Peugeot, Citroën, Renault</a:t>
            </a:r>
          </a:p>
          <a:p>
            <a:r>
              <a:rPr lang="de-DE" dirty="0" smtClean="0">
                <a:latin typeface="Cambria" pitchFamily="18" charset="0"/>
                <a:ea typeface="Cambria" pitchFamily="18" charset="0"/>
              </a:rPr>
              <a:t>Fußball, Käse, Wein, Mode, Kosmetik</a:t>
            </a:r>
            <a:endParaRPr lang="de-DE" dirty="0" smtClean="0">
              <a:latin typeface="Cambria" pitchFamily="18" charset="0"/>
              <a:ea typeface="Cambria" pitchFamily="18" charset="0"/>
            </a:endParaRPr>
          </a:p>
          <a:p>
            <a:endParaRPr lang="de-DE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mbria" pitchFamily="18" charset="0"/>
                <a:ea typeface="Cambria" pitchFamily="18" charset="0"/>
              </a:rPr>
              <a:t>Warum Französisch lernen?</a:t>
            </a:r>
            <a:endParaRPr lang="de-DE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/>
          </a:bodyPr>
          <a:lstStyle/>
          <a:p>
            <a:r>
              <a:rPr lang="de-DE" dirty="0" smtClean="0">
                <a:latin typeface="Cambria" pitchFamily="18" charset="0"/>
                <a:ea typeface="Cambria" pitchFamily="18" charset="0"/>
              </a:rPr>
              <a:t>Französisch ist nach Englisch die Weltsprache Nr. 2</a:t>
            </a:r>
          </a:p>
          <a:p>
            <a:r>
              <a:rPr lang="de-DE" dirty="0" smtClean="0">
                <a:latin typeface="Cambria" pitchFamily="18" charset="0"/>
                <a:ea typeface="Cambria" pitchFamily="18" charset="0"/>
              </a:rPr>
              <a:t>Französisch wird in mehr als 40 Ländern genutzt und von ca. 160 Millionen Menschen gesprochen</a:t>
            </a:r>
          </a:p>
          <a:p>
            <a:r>
              <a:rPr lang="de-DE" dirty="0" smtClean="0">
                <a:latin typeface="Cambria" pitchFamily="18" charset="0"/>
                <a:ea typeface="Cambria" pitchFamily="18" charset="0"/>
              </a:rPr>
              <a:t>Frankreich ist der wichtigste Partner Deutschlands (politisch, geschichtlich, wirtschaftlich)</a:t>
            </a:r>
          </a:p>
          <a:p>
            <a:r>
              <a:rPr lang="de-DE" dirty="0" smtClean="0">
                <a:latin typeface="Cambria" pitchFamily="18" charset="0"/>
                <a:ea typeface="Cambria" pitchFamily="18" charset="0"/>
              </a:rPr>
              <a:t>Vorteile im Beruf: Englisch zu sprechen ist heute selbstverständlich (Globalisierung)</a:t>
            </a:r>
          </a:p>
          <a:p>
            <a:r>
              <a:rPr lang="de-DE" dirty="0" smtClean="0">
                <a:latin typeface="Cambria" pitchFamily="18" charset="0"/>
                <a:ea typeface="Cambria" pitchFamily="18" charset="0"/>
              </a:rPr>
              <a:t>Vorteile </a:t>
            </a:r>
            <a:r>
              <a:rPr lang="de-DE" dirty="0" smtClean="0">
                <a:latin typeface="Cambria" pitchFamily="18" charset="0"/>
                <a:ea typeface="Cambria" pitchFamily="18" charset="0"/>
              </a:rPr>
              <a:t>im Privatleben: Verständigung im Urlaub</a:t>
            </a:r>
          </a:p>
          <a:p>
            <a:r>
              <a:rPr lang="de-DE" dirty="0" smtClean="0">
                <a:latin typeface="Cambria" pitchFamily="18" charset="0"/>
                <a:ea typeface="Cambria" pitchFamily="18" charset="0"/>
              </a:rPr>
              <a:t>Französisch und Frankreich sind schön</a:t>
            </a:r>
            <a:endParaRPr lang="de-DE" dirty="0" smtClean="0">
              <a:latin typeface="Cambria" pitchFamily="18" charset="0"/>
              <a:ea typeface="Cambria" pitchFamily="18" charset="0"/>
            </a:endParaRPr>
          </a:p>
          <a:p>
            <a:endParaRPr lang="de-DE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mbria" pitchFamily="18" charset="0"/>
                <a:ea typeface="Cambria" pitchFamily="18" charset="0"/>
              </a:rPr>
              <a:t>Nachteile</a:t>
            </a:r>
            <a:endParaRPr lang="de-DE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>
                <a:latin typeface="Cambria" pitchFamily="18" charset="0"/>
                <a:ea typeface="Cambria" pitchFamily="18" charset="0"/>
              </a:rPr>
              <a:t>Schrift und Aussprache unterscheiden sich teilweise stark, z.B.</a:t>
            </a:r>
          </a:p>
          <a:p>
            <a:pPr lvl="1"/>
            <a:r>
              <a:rPr lang="de-DE" dirty="0" smtClean="0">
                <a:latin typeface="Cambria" pitchFamily="18" charset="0"/>
                <a:ea typeface="Cambria" pitchFamily="18" charset="0"/>
              </a:rPr>
              <a:t>au wird ausgesprochen wie o</a:t>
            </a:r>
          </a:p>
          <a:p>
            <a:pPr lvl="1"/>
            <a:r>
              <a:rPr lang="de-DE" dirty="0" err="1" smtClean="0">
                <a:latin typeface="Cambria" pitchFamily="18" charset="0"/>
                <a:ea typeface="Cambria" pitchFamily="18" charset="0"/>
              </a:rPr>
              <a:t>ou</a:t>
            </a:r>
            <a:r>
              <a:rPr lang="de-DE" dirty="0" smtClean="0">
                <a:latin typeface="Cambria" pitchFamily="18" charset="0"/>
                <a:ea typeface="Cambria" pitchFamily="18" charset="0"/>
              </a:rPr>
              <a:t> wird ausgesprochen wie u</a:t>
            </a:r>
          </a:p>
          <a:p>
            <a:pPr lvl="1"/>
            <a:r>
              <a:rPr lang="de-DE" dirty="0" err="1" smtClean="0">
                <a:latin typeface="Cambria" pitchFamily="18" charset="0"/>
                <a:ea typeface="Cambria" pitchFamily="18" charset="0"/>
              </a:rPr>
              <a:t>eu</a:t>
            </a:r>
            <a:r>
              <a:rPr lang="de-DE" dirty="0" smtClean="0">
                <a:latin typeface="Cambria" pitchFamily="18" charset="0"/>
                <a:ea typeface="Cambria" pitchFamily="18" charset="0"/>
              </a:rPr>
              <a:t> wird ausgesprochen wie ö</a:t>
            </a:r>
          </a:p>
          <a:p>
            <a:pPr lvl="1"/>
            <a:r>
              <a:rPr lang="de-DE" dirty="0" smtClean="0">
                <a:latin typeface="Cambria" pitchFamily="18" charset="0"/>
                <a:ea typeface="Cambria" pitchFamily="18" charset="0"/>
              </a:rPr>
              <a:t>u wird ausgesprochen wie ü</a:t>
            </a:r>
          </a:p>
          <a:p>
            <a:r>
              <a:rPr lang="de-DE" dirty="0" smtClean="0">
                <a:latin typeface="Cambria" pitchFamily="18" charset="0"/>
                <a:ea typeface="Cambria" pitchFamily="18" charset="0"/>
              </a:rPr>
              <a:t>Aussprache ist anfangs schwierig zu erlernen, z.B.</a:t>
            </a:r>
          </a:p>
          <a:p>
            <a:pPr lvl="1"/>
            <a:r>
              <a:rPr lang="de-DE" dirty="0" smtClean="0">
                <a:latin typeface="Cambria" pitchFamily="18" charset="0"/>
                <a:ea typeface="Cambria" pitchFamily="18" charset="0"/>
              </a:rPr>
              <a:t>Nasale Laute: </a:t>
            </a:r>
            <a:r>
              <a:rPr lang="de-DE" dirty="0" err="1" smtClean="0">
                <a:latin typeface="Cambria" pitchFamily="18" charset="0"/>
                <a:ea typeface="Cambria" pitchFamily="18" charset="0"/>
              </a:rPr>
              <a:t>un</a:t>
            </a:r>
            <a:r>
              <a:rPr lang="de-DE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de-DE" dirty="0" err="1" smtClean="0">
                <a:latin typeface="Cambria" pitchFamily="18" charset="0"/>
                <a:ea typeface="Cambria" pitchFamily="18" charset="0"/>
              </a:rPr>
              <a:t>croissant</a:t>
            </a:r>
            <a:endParaRPr lang="de-DE" dirty="0" smtClean="0">
              <a:latin typeface="Cambria" pitchFamily="18" charset="0"/>
              <a:ea typeface="Cambria" pitchFamily="18" charset="0"/>
            </a:endParaRPr>
          </a:p>
          <a:p>
            <a:pPr lvl="1"/>
            <a:endParaRPr lang="de-DE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latin typeface="Cambria" pitchFamily="18" charset="0"/>
                <a:ea typeface="Cambria" pitchFamily="18" charset="0"/>
              </a:rPr>
              <a:t>Was bedeutet es eine Sprache zu lernen?</a:t>
            </a:r>
            <a:endParaRPr lang="de-DE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DE" dirty="0" smtClean="0">
                <a:latin typeface="Cambria" pitchFamily="18" charset="0"/>
                <a:ea typeface="Cambria" pitchFamily="18" charset="0"/>
              </a:rPr>
              <a:t>Eine Sprache zu lernen ist wie Kuchen backen:</a:t>
            </a:r>
          </a:p>
          <a:p>
            <a:pPr>
              <a:buNone/>
            </a:pPr>
            <a:endParaRPr lang="de-DE" dirty="0" smtClean="0">
              <a:latin typeface="Cambria" pitchFamily="18" charset="0"/>
              <a:ea typeface="Cambria" pitchFamily="18" charset="0"/>
            </a:endParaRPr>
          </a:p>
          <a:p>
            <a:r>
              <a:rPr lang="de-DE" dirty="0" smtClean="0">
                <a:latin typeface="Cambria" pitchFamily="18" charset="0"/>
                <a:ea typeface="Cambria" pitchFamily="18" charset="0"/>
              </a:rPr>
              <a:t>Zutaten: Wörter und Verben</a:t>
            </a:r>
          </a:p>
          <a:p>
            <a:r>
              <a:rPr lang="de-DE" dirty="0" smtClean="0">
                <a:latin typeface="Cambria" pitchFamily="18" charset="0"/>
                <a:ea typeface="Cambria" pitchFamily="18" charset="0"/>
              </a:rPr>
              <a:t>Rezept: Grammatik </a:t>
            </a:r>
          </a:p>
          <a:p>
            <a:r>
              <a:rPr lang="de-DE" dirty="0" smtClean="0">
                <a:latin typeface="Cambria" pitchFamily="18" charset="0"/>
                <a:ea typeface="Cambria" pitchFamily="18" charset="0"/>
              </a:rPr>
              <a:t>Backform: Aussprache und Satzbau</a:t>
            </a:r>
          </a:p>
          <a:p>
            <a:pPr>
              <a:buNone/>
            </a:pPr>
            <a:endParaRPr lang="de-DE" dirty="0">
              <a:latin typeface="Cambria" pitchFamily="18" charset="0"/>
              <a:ea typeface="Cambria" pitchFamily="18" charset="0"/>
            </a:endParaRPr>
          </a:p>
          <a:p>
            <a:pPr>
              <a:buNone/>
            </a:pPr>
            <a:r>
              <a:rPr lang="de-DE" dirty="0" smtClean="0">
                <a:latin typeface="Cambria" pitchFamily="18" charset="0"/>
                <a:ea typeface="Cambria" pitchFamily="18" charset="0"/>
              </a:rPr>
              <a:t>    wenn alles zusammenpasst, erhält man einen leckeren Kuchen</a:t>
            </a:r>
          </a:p>
          <a:p>
            <a:pPr>
              <a:buNone/>
            </a:pPr>
            <a:endParaRPr lang="de-DE" dirty="0" smtClean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mbria" pitchFamily="18" charset="0"/>
                <a:ea typeface="Cambria" pitchFamily="18" charset="0"/>
              </a:rPr>
              <a:t>Unterricht</a:t>
            </a:r>
            <a:endParaRPr lang="de-DE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latin typeface="Cambria" pitchFamily="18" charset="0"/>
                <a:ea typeface="Cambria" pitchFamily="18" charset="0"/>
              </a:rPr>
              <a:t>4 Unterrichtsstunden pro Woche</a:t>
            </a:r>
          </a:p>
          <a:p>
            <a:r>
              <a:rPr lang="de-DE" dirty="0" smtClean="0">
                <a:latin typeface="Cambria" pitchFamily="18" charset="0"/>
                <a:ea typeface="Cambria" pitchFamily="18" charset="0"/>
              </a:rPr>
              <a:t>wöchentlich ca. 20-30 neue Wörter und 1-2 neue Verben -&gt; Vokabel- und Verbtests</a:t>
            </a:r>
          </a:p>
          <a:p>
            <a:r>
              <a:rPr lang="de-DE" dirty="0" smtClean="0">
                <a:latin typeface="Cambria" pitchFamily="18" charset="0"/>
                <a:ea typeface="Cambria" pitchFamily="18" charset="0"/>
              </a:rPr>
              <a:t>6 Klassenarbeiten im Schuljahr, davon eine mündliche Klassenarbeit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mbria" pitchFamily="18" charset="0"/>
                <a:ea typeface="Cambria" pitchFamily="18" charset="0"/>
              </a:rPr>
              <a:t>Sonstiges</a:t>
            </a:r>
            <a:endParaRPr lang="de-DE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>
                <a:latin typeface="Cambria" pitchFamily="18" charset="0"/>
                <a:ea typeface="Cambria" pitchFamily="18" charset="0"/>
              </a:rPr>
              <a:t>Ausflüge ins französischsprachige Ausland</a:t>
            </a:r>
          </a:p>
          <a:p>
            <a:r>
              <a:rPr lang="de-DE" dirty="0" smtClean="0">
                <a:latin typeface="Cambria" pitchFamily="18" charset="0"/>
                <a:ea typeface="Cambria" pitchFamily="18" charset="0"/>
              </a:rPr>
              <a:t>8. Klasse: Lüttich / Belgien (Tagesausflug)</a:t>
            </a:r>
          </a:p>
          <a:p>
            <a:r>
              <a:rPr lang="de-DE" dirty="0" smtClean="0">
                <a:latin typeface="Cambria" pitchFamily="18" charset="0"/>
                <a:ea typeface="Cambria" pitchFamily="18" charset="0"/>
              </a:rPr>
              <a:t>9. Klasse: Brüssel / Belgien (Tagesausflug)</a:t>
            </a:r>
          </a:p>
          <a:p>
            <a:r>
              <a:rPr lang="de-DE" dirty="0" smtClean="0">
                <a:latin typeface="Cambria" pitchFamily="18" charset="0"/>
                <a:ea typeface="Cambria" pitchFamily="18" charset="0"/>
              </a:rPr>
              <a:t>10. Klasse: Straßburg / Frankreich (2 Tage)</a:t>
            </a:r>
          </a:p>
          <a:p>
            <a:r>
              <a:rPr lang="de-DE" dirty="0" smtClean="0">
                <a:latin typeface="Cambria" pitchFamily="18" charset="0"/>
                <a:ea typeface="Cambria" pitchFamily="18" charset="0"/>
              </a:rPr>
              <a:t>Oberstufe: Paris / Frankreich</a:t>
            </a:r>
          </a:p>
          <a:p>
            <a:endParaRPr lang="de-DE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Microsoft Office PowerPoint</Application>
  <PresentationFormat>Bildschirmpräsentation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Larissa-Design</vt:lpstr>
      <vt:lpstr>Französisch - français</vt:lpstr>
      <vt:lpstr>Alles unbekannt???</vt:lpstr>
      <vt:lpstr>Warum Französisch lernen?</vt:lpstr>
      <vt:lpstr>Nachteile</vt:lpstr>
      <vt:lpstr>Was bedeutet es eine Sprache zu lernen?</vt:lpstr>
      <vt:lpstr>Unterricht</vt:lpstr>
      <vt:lpstr>Sonstiges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Französisch - français</dc:title>
  <dc:creator>Aydinli</dc:creator>
  <cp:lastModifiedBy>Aydinli</cp:lastModifiedBy>
  <cp:revision>12</cp:revision>
  <dcterms:created xsi:type="dcterms:W3CDTF">2020-03-09T17:19:50Z</dcterms:created>
  <dcterms:modified xsi:type="dcterms:W3CDTF">2020-03-09T18:57:58Z</dcterms:modified>
</cp:coreProperties>
</file>