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90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DA22917-78C3-40F4-B5A9-48055A9F96F8}" type="datetimeFigureOut">
              <a:rPr lang="de-DE" smtClean="0"/>
              <a:t>31.03.2020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46088612-BE0D-4BEF-9657-A61A4A6B4226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2917-78C3-40F4-B5A9-48055A9F96F8}" type="datetimeFigureOut">
              <a:rPr lang="de-DE" smtClean="0"/>
              <a:t>31.03.2020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8612-BE0D-4BEF-9657-A61A4A6B422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2917-78C3-40F4-B5A9-48055A9F96F8}" type="datetimeFigureOut">
              <a:rPr lang="de-DE" smtClean="0"/>
              <a:t>31.03.2020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8612-BE0D-4BEF-9657-A61A4A6B422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2917-78C3-40F4-B5A9-48055A9F96F8}" type="datetimeFigureOut">
              <a:rPr lang="de-DE" smtClean="0"/>
              <a:t>31.03.2020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8612-BE0D-4BEF-9657-A61A4A6B4226}" type="slidenum">
              <a:rPr lang="de-DE" smtClean="0"/>
              <a:t>‹Nr.›</a:t>
            </a:fld>
            <a:endParaRPr lang="de-DE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DA22917-78C3-40F4-B5A9-48055A9F96F8}" type="datetimeFigureOut">
              <a:rPr lang="de-DE" smtClean="0"/>
              <a:t>31.03.2020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8612-BE0D-4BEF-9657-A61A4A6B4226}" type="slidenum">
              <a:rPr lang="de-DE" smtClean="0"/>
              <a:t>‹Nr.›</a:t>
            </a:fld>
            <a:endParaRPr lang="de-DE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2917-78C3-40F4-B5A9-48055A9F96F8}" type="datetimeFigureOut">
              <a:rPr lang="de-DE" smtClean="0"/>
              <a:t>31.03.2020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8612-BE0D-4BEF-9657-A61A4A6B4226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2917-78C3-40F4-B5A9-48055A9F96F8}" type="datetimeFigureOut">
              <a:rPr lang="de-DE" smtClean="0"/>
              <a:t>31.03.2020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8612-BE0D-4BEF-9657-A61A4A6B4226}" type="slidenum">
              <a:rPr lang="de-DE" smtClean="0"/>
              <a:t>‹Nr.›</a:t>
            </a:fld>
            <a:endParaRPr lang="de-DE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A22917-78C3-40F4-B5A9-48055A9F96F8}" type="datetimeFigureOut">
              <a:rPr lang="de-DE" smtClean="0"/>
              <a:t>31.03.2020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8612-BE0D-4BEF-9657-A61A4A6B4226}" type="slidenum">
              <a:rPr lang="de-DE" smtClean="0"/>
              <a:t>‹Nr.›</a:t>
            </a:fld>
            <a:endParaRPr lang="de-DE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2917-78C3-40F4-B5A9-48055A9F96F8}" type="datetimeFigureOut">
              <a:rPr lang="de-DE" smtClean="0"/>
              <a:t>31.03.2020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8612-BE0D-4BEF-9657-A61A4A6B422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DA22917-78C3-40F4-B5A9-48055A9F96F8}" type="datetimeFigureOut">
              <a:rPr lang="de-DE" smtClean="0"/>
              <a:t>31.03.2020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8612-BE0D-4BEF-9657-A61A4A6B4226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DA22917-78C3-40F4-B5A9-48055A9F96F8}" type="datetimeFigureOut">
              <a:rPr lang="de-DE" smtClean="0"/>
              <a:t>31.03.2020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8612-BE0D-4BEF-9657-A61A4A6B4226}" type="slidenum">
              <a:rPr lang="de-DE" smtClean="0"/>
              <a:t>‹Nr.›</a:t>
            </a:fld>
            <a:endParaRPr lang="de-DE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FDA22917-78C3-40F4-B5A9-48055A9F96F8}" type="datetimeFigureOut">
              <a:rPr lang="de-DE" smtClean="0"/>
              <a:t>31.03.2020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46088612-BE0D-4BEF-9657-A61A4A6B422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935" y="3159060"/>
            <a:ext cx="5532131" cy="1216154"/>
          </a:xfrm>
        </p:spPr>
      </p:pic>
    </p:spTree>
    <p:extLst>
      <p:ext uri="{BB962C8B-B14F-4D97-AF65-F5344CB8AC3E}">
        <p14:creationId xmlns:p14="http://schemas.microsoft.com/office/powerpoint/2010/main" val="289345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39952" y="836712"/>
            <a:ext cx="4752528" cy="3456384"/>
          </a:xfrm>
        </p:spPr>
        <p:txBody>
          <a:bodyPr>
            <a:normAutofit/>
          </a:bodyPr>
          <a:lstStyle/>
          <a:p>
            <a:r>
              <a:rPr lang="de-DE" sz="4400" dirty="0" smtClean="0"/>
              <a:t>Türkisch als </a:t>
            </a:r>
            <a:br>
              <a:rPr lang="de-DE" sz="4400" dirty="0" smtClean="0"/>
            </a:br>
            <a:r>
              <a:rPr lang="de-DE" sz="4400" dirty="0" smtClean="0"/>
              <a:t>2. Fremdsprache </a:t>
            </a:r>
            <a:br>
              <a:rPr lang="de-DE" sz="4400" dirty="0" smtClean="0"/>
            </a:br>
            <a:r>
              <a:rPr lang="de-DE" sz="4400" dirty="0" smtClean="0"/>
              <a:t>ab Klasse 7</a:t>
            </a:r>
            <a:endParaRPr lang="de-DE" sz="4400" dirty="0"/>
          </a:p>
        </p:txBody>
      </p:sp>
    </p:spTree>
    <p:extLst>
      <p:ext uri="{BB962C8B-B14F-4D97-AF65-F5344CB8AC3E}">
        <p14:creationId xmlns:p14="http://schemas.microsoft.com/office/powerpoint/2010/main" val="78646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DE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Türkisch als 2. Fremdsprache ist zu empfehlen für:</a:t>
            </a:r>
            <a:endParaRPr lang="de-DE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251520" y="1556792"/>
            <a:ext cx="8595360" cy="4937760"/>
          </a:xfrm>
        </p:spPr>
        <p:txBody>
          <a:bodyPr/>
          <a:lstStyle/>
          <a:p>
            <a:pPr lvl="0"/>
            <a:r>
              <a:rPr lang="de-DE" sz="2800" dirty="0"/>
              <a:t>Am Türkischunterricht nehmen zurzeit Schülerinnen und Schüler teil, die dem Unterricht in türkischer Sprache folgen können.</a:t>
            </a:r>
          </a:p>
          <a:p>
            <a:pPr lvl="0"/>
            <a:r>
              <a:rPr lang="de-DE" sz="2800" dirty="0"/>
              <a:t>Das Fach kann in der Oberstufe fortgeführt werden und auch als Leistungskurs gewählt werden, sofern entsprechend genügend Lehrkräfte zur Verfügung stehen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972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5354"/>
            <a:ext cx="8591550" cy="1066801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Was wird im türkisch Unterricht gelernt</a:t>
            </a:r>
            <a:endParaRPr lang="de-DE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de-DE" sz="2800" dirty="0"/>
              <a:t>es ist ein Hauptfach (wird 4-stündig unterrichtet) und dementsprechend werden je Halbjahr drei Klassenarbeiten geschrieben.</a:t>
            </a:r>
          </a:p>
          <a:p>
            <a:pPr lvl="0"/>
            <a:r>
              <a:rPr lang="de-DE" sz="2800" dirty="0"/>
              <a:t>Wie in der 1. Fremdsprache ist auch das Fach Türkisch </a:t>
            </a:r>
            <a:r>
              <a:rPr lang="de-DE" sz="2800" b="1" dirty="0"/>
              <a:t>kompetenzorientiert</a:t>
            </a:r>
            <a:r>
              <a:rPr lang="de-DE" sz="2800" dirty="0"/>
              <a:t> und richtet sich nach dem Kernlehrplan des Landes NRW und dem schulinternen LP</a:t>
            </a:r>
          </a:p>
          <a:p>
            <a:pPr lvl="0"/>
            <a:r>
              <a:rPr lang="de-DE" sz="2800" dirty="0"/>
              <a:t>Behandelt werden soziokulturelle Themen, integrative Grammatik, Literatur, Landeskunde, Linguistik und weitere ausgewählte Themenschwerpunkte.</a:t>
            </a:r>
          </a:p>
          <a:p>
            <a:pPr lvl="0"/>
            <a:r>
              <a:rPr lang="de-DE" sz="2800" dirty="0"/>
              <a:t>anhand von fiktionalen und nicht-fiktionalen Textsorten (z. B. Märchen, Fabeln, Epen, Kurzgeschichten, Gedichte, Romane, Dramen, Zeitungstexte). </a:t>
            </a:r>
            <a:r>
              <a:rPr lang="de-DE" sz="2800" dirty="0" smtClean="0"/>
              <a:t>Auch </a:t>
            </a:r>
            <a:r>
              <a:rPr lang="de-DE" sz="2800" dirty="0"/>
              <a:t>werden Literaturverfilmungen (in der Oberstufe) analysiert.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476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616255" cy="1340769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Welchen </a:t>
            </a:r>
            <a:r>
              <a:rPr lang="de-DE" sz="4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Bezug zur Alltagswirklichkeit haben die Schülerinnen und Schüler?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274320" y="1844824"/>
            <a:ext cx="8595360" cy="4391384"/>
          </a:xfrm>
        </p:spPr>
        <p:txBody>
          <a:bodyPr/>
          <a:lstStyle/>
          <a:p>
            <a:pPr lvl="0"/>
            <a:r>
              <a:rPr lang="de-DE" sz="2800" dirty="0"/>
              <a:t>Muttersprachlerinnen und Muttersprachler haben die Chance ihre natürliche Zweisprachigkeit zu erhalten, weiter zu  entwickeln und zu festigen</a:t>
            </a:r>
          </a:p>
          <a:p>
            <a:pPr lvl="0"/>
            <a:r>
              <a:rPr lang="de-DE" sz="2800" dirty="0"/>
              <a:t>Türkisch ist eine Begegnungssprache in vielen Großstädten in Deutschland</a:t>
            </a:r>
          </a:p>
          <a:p>
            <a:pPr lvl="0"/>
            <a:r>
              <a:rPr lang="de-DE" sz="2800" dirty="0"/>
              <a:t>Anwendungsmöglichkeit /Voraussetzung in vielen deutsch-türkischen Betrieben in Deutschland und später auch im Ausland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34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91550" cy="1688232"/>
          </a:xfrm>
        </p:spPr>
        <p:txBody>
          <a:bodyPr>
            <a:noAutofit/>
          </a:bodyPr>
          <a:lstStyle/>
          <a:p>
            <a:pPr algn="ctr"/>
            <a:r>
              <a:rPr lang="de-DE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Welchen Mehrgewinn bietet der Erwerb der Türkischen Sprache?</a:t>
            </a:r>
            <a:r>
              <a:rPr lang="de-DE" dirty="0">
                <a:solidFill>
                  <a:srgbClr val="FFC000"/>
                </a:solidFill>
              </a:rPr>
              <a:t/>
            </a:r>
            <a:br>
              <a:rPr lang="de-DE" dirty="0">
                <a:solidFill>
                  <a:srgbClr val="FFC000"/>
                </a:solidFill>
              </a:rPr>
            </a:br>
            <a:endParaRPr lang="de-DE" dirty="0">
              <a:solidFill>
                <a:srgbClr val="FFC000"/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sz="2800" dirty="0"/>
              <a:t>Verbesserung der muttersprachlichen und fremdsprachlichen Kompetenzen in Wort und Schrift, d.h. das Kind lernt in der Herkunfts- bzw. Fremdsprache besser lesen, die mündliche und schriftliche Ausdrucksfähigkeit wird gesteigert und die Sprach- und Grammatikregeln werden vertieft sowie korrekt angewendet</a:t>
            </a:r>
            <a:r>
              <a:rPr lang="de-DE" sz="2800" dirty="0" smtClean="0"/>
              <a:t>. </a:t>
            </a:r>
          </a:p>
          <a:p>
            <a:pPr lvl="0"/>
            <a:r>
              <a:rPr lang="de-DE" sz="2800" dirty="0"/>
              <a:t>Stärkung der Herkunftssprache wirkt sich positiv auf das Erlernen einer weitere (Fremd-) Sprachen aus.</a:t>
            </a:r>
          </a:p>
          <a:p>
            <a:pPr lvl="0"/>
            <a:r>
              <a:rPr lang="de-DE" sz="2800" dirty="0"/>
              <a:t>Stärkung des Selbstbewusstseins und des Selbstwertgefühls der Schülerinnen und Schüler in Bezug auf ihre Zweisprachigkeit wirkt sich positiv auf ihre Identitätsentwicklung aus</a:t>
            </a: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50754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591550" cy="1066801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Welche Möglichkeiten bietet die Teilnahme am Türkischunterricht für die Zukunft: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274320" y="1772816"/>
            <a:ext cx="8595360" cy="4463392"/>
          </a:xfrm>
        </p:spPr>
        <p:txBody>
          <a:bodyPr/>
          <a:lstStyle/>
          <a:p>
            <a:r>
              <a:rPr lang="de-DE" sz="3200" dirty="0"/>
              <a:t>Sie bietet Chancen für eine Erweiterung der beruflichen und privaten Lebensperspektive </a:t>
            </a:r>
          </a:p>
          <a:p>
            <a:pPr marL="0" lvl="0" indent="0">
              <a:buNone/>
            </a:pPr>
            <a:endParaRPr lang="de-DE" sz="3200" dirty="0" smtClean="0"/>
          </a:p>
          <a:p>
            <a:pPr lvl="0"/>
            <a:r>
              <a:rPr lang="de-DE" sz="3200" dirty="0" smtClean="0"/>
              <a:t>verfolgt </a:t>
            </a:r>
            <a:r>
              <a:rPr lang="de-DE" sz="3200" dirty="0"/>
              <a:t>insbesondere in der Oberstufe das Leitziel der interkulturellen Handlungsfähigkeit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971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293</Words>
  <Application>Microsoft Office PowerPoint</Application>
  <PresentationFormat>Bildschirmpräsentation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Soho</vt:lpstr>
      <vt:lpstr>PowerPoint-Präsentation</vt:lpstr>
      <vt:lpstr>Türkisch als  2. Fremdsprache  ab Klasse 7</vt:lpstr>
      <vt:lpstr>Türkisch als 2. Fremdsprache ist zu empfehlen für:</vt:lpstr>
      <vt:lpstr>Was wird im türkisch Unterricht gelernt</vt:lpstr>
      <vt:lpstr>  Welchen Bezug zur Alltagswirklichkeit haben die Schülerinnen und Schüler? </vt:lpstr>
      <vt:lpstr>Welchen Mehrgewinn bietet der Erwerb der Türkischen Sprache? </vt:lpstr>
      <vt:lpstr>Welche Möglichkeiten bietet die Teilnahme am Türkischunterricht für die Zukunft: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Türkisch als 2. Fremdsprache  ab Klasse 7</dc:title>
  <dc:creator>Büro PC</dc:creator>
  <cp:lastModifiedBy>Büro PC</cp:lastModifiedBy>
  <cp:revision>9</cp:revision>
  <dcterms:created xsi:type="dcterms:W3CDTF">2020-03-31T17:01:44Z</dcterms:created>
  <dcterms:modified xsi:type="dcterms:W3CDTF">2020-03-31T17:41:35Z</dcterms:modified>
</cp:coreProperties>
</file>